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C4E5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28016"/>
          </a:xfrm>
          <a:prstGeom prst="rect">
            <a:avLst/>
          </a:prstGeom>
          <a:solidFill>
            <a:srgbClr val="7A39BB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32004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בקלות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457200" y="658368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100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מיצוי זכויות בשפה פשוטה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57200" y="182880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מצב מיוחד  ·  מצבים מיוחדים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457200" y="219456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23. אסיר משוחרר / שיקום</a:t>
            </a:r>
            <a:endParaRPr lang="en-US" sz="3800" dirty="0"/>
          </a:p>
        </p:txBody>
      </p:sp>
      <p:sp>
        <p:nvSpPr>
          <p:cNvPr id="7" name="Text 5"/>
          <p:cNvSpPr/>
          <p:nvPr/>
        </p:nvSpPr>
        <p:spPr>
          <a:xfrm>
            <a:off x="457200" y="329184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500" dirty="0">
                <a:solidFill>
                  <a:srgbClr val="CDE0E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שיקום לאחר מאסר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457200" y="416052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 </a:t>
            </a:r>
            <a:pPr algn="r" indent="0" marL="0">
              <a:buNone/>
            </a:pPr>
            <a:r>
              <a:rPr lang="en-US" sz="1400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זכויות עיקריות לבדיקה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457200" y="461772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000" dirty="0">
                <a:solidFill>
                  <a:srgbClr val="7FA3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מבוסס על מקורות ממשלתיים רשמיים בלבד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C4E5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18872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איך ממשיכים מכאן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457200" y="1920240"/>
            <a:ext cx="82296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lnSpc>
                <a:spcPct val="140000"/>
              </a:lnSpc>
              <a:buNone/>
            </a:pPr>
            <a:r>
              <a:rPr lang="en-US" sz="1600" b="1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</a:t>
            </a:r>
            <a:pPr algn="r" indent="0" marL="0">
              <a:lnSpc>
                <a:spcPct val="140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בחרו את הזכויות הרלוונטיות אליכם מתוך הרשימה.
</a:t>
            </a:r>
            <a:pPr algn="r" indent="0" marL="0">
              <a:lnSpc>
                <a:spcPct val="140000"/>
              </a:lnSpc>
              <a:buNone/>
            </a:pPr>
            <a:r>
              <a:rPr lang="en-US" sz="1600" b="1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</a:t>
            </a:r>
            <a:pPr algn="r" indent="0" marL="0">
              <a:lnSpc>
                <a:spcPct val="140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אספו את המסמכים הנדרשים לכל זכות.
</a:t>
            </a:r>
            <a:pPr algn="r" indent="0" marL="0">
              <a:lnSpc>
                <a:spcPct val="140000"/>
              </a:lnSpc>
              <a:buNone/>
            </a:pPr>
            <a:r>
              <a:rPr lang="en-US" sz="1600" b="1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</a:t>
            </a:r>
            <a:pPr algn="r" indent="0" marL="0">
              <a:lnSpc>
                <a:spcPct val="140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הגישו את הבקשות לגורם הרשמי הרלוונטי.
</a:t>
            </a:r>
            <a:pPr algn="r" indent="0" marL="0">
              <a:lnSpc>
                <a:spcPct val="140000"/>
              </a:lnSpc>
              <a:buNone/>
            </a:pPr>
            <a:r>
              <a:rPr lang="en-US" sz="1600" b="1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</a:t>
            </a:r>
            <a:pPr algn="r" indent="0" marL="0">
              <a:lnSpc>
                <a:spcPct val="140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למידע מלא ומעודכן — היכנסו לאתר בקלות.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457200" y="459486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000" dirty="0">
                <a:solidFill>
                  <a:srgbClr val="7FA3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בקלות · מיצוי זכויות בשפה פשוטה · הופק על ידי Perplexity Computer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7A39BB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09728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סקירת הזכויות העיקריות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457200" y="1088136"/>
            <a:ext cx="1188720" cy="429115"/>
          </a:xfrm>
          <a:prstGeom prst="roundRect">
            <a:avLst>
              <a:gd name="adj" fmla="val 10654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783080" y="1051560"/>
            <a:ext cx="6903720" cy="5388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סל שיקום נפשי — לנכים עם ליקוי נפשי 40%+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457200" y="1590403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7200" y="1626979"/>
            <a:ext cx="1188720" cy="429115"/>
          </a:xfrm>
          <a:prstGeom prst="roundRect">
            <a:avLst>
              <a:gd name="adj" fmla="val 10654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1783080" y="1590403"/>
            <a:ext cx="6903720" cy="5388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תגמולים ושיקום לנפגעי פעולות איבה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457200" y="2129246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7200" y="2165822"/>
            <a:ext cx="1188720" cy="429115"/>
          </a:xfrm>
          <a:prstGeom prst="roundRect">
            <a:avLst>
              <a:gd name="adj" fmla="val 10654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1783080" y="2129246"/>
            <a:ext cx="6903720" cy="5388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מכשירי שיקום וניידות — כיסאות גלגלים, הליכונים ואביזרי ניידות לנפגעי עבודה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457200" y="2668089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7200" y="2704665"/>
            <a:ext cx="1188720" cy="429115"/>
          </a:xfrm>
          <a:prstGeom prst="roundRect">
            <a:avLst>
              <a:gd name="adj" fmla="val 10654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1783080" y="2668089"/>
            <a:ext cx="6903720" cy="5388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טיפול רפואי לנפגע עבודה — ריפוי, שיקום ופטור מהשתתפות עצמית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457200" y="3206931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57200" y="3243507"/>
            <a:ext cx="1188720" cy="429115"/>
          </a:xfrm>
          <a:prstGeom prst="roundRect">
            <a:avLst>
              <a:gd name="adj" fmla="val 10654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1783080" y="3206931"/>
            <a:ext cx="6903720" cy="5388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תגמול חודשי בסיסי לנכי צה"ל וכוחות הביטחון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457200" y="3745774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57200" y="3782350"/>
            <a:ext cx="1188720" cy="429115"/>
          </a:xfrm>
          <a:prstGeom prst="roundRect">
            <a:avLst>
              <a:gd name="adj" fmla="val 10654"/>
            </a:avLst>
          </a:prstGeom>
          <a:solidFill>
            <a:srgbClr val="008C99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מומלץ לבדוק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1783080" y="3745774"/>
            <a:ext cx="6903720" cy="5388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תשלום שכר עבור התלמדות, הכשרה, הכנות וישיבות צוות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457200" y="4284617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57200" y="4321193"/>
            <a:ext cx="1188720" cy="429115"/>
          </a:xfrm>
          <a:prstGeom prst="roundRect">
            <a:avLst>
              <a:gd name="adj" fmla="val 10654"/>
            </a:avLst>
          </a:prstGeom>
          <a:solidFill>
            <a:srgbClr val="008C99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מומלץ לבדוק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1783080" y="4284617"/>
            <a:ext cx="6903720" cy="5388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דמי אבטלה למשתתף בהכשרה מקצועית מטעם שירות התעסוקה</a:t>
            </a:r>
            <a:endParaRPr lang="en-US" sz="13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7A39BB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אסיר משוחרר / שיקום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1/7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‏סל שיקום נפשי — לנכים עם ליקוי נפשי ‏40%‏+‏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‏סל שיקום נפשי — לנכים עם ליקוי נפשי ‏40%‏+‏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המוסד לביטוח לאומי — ענף שיקום נפשי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7A39BB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אסיר משוחרר / שיקום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2/7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‏תגמולים ושיקום לנפגעי פעולות איבה‏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‏תגמולים ושיקום לנפגעי פעולות איבה‏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המוסד לביטוח לאומי — אגף נפגעי פעולות איבה; משרד הביטחון — הרשות המאשרת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7A39BB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אסיר משוחרר / שיקום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3/7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‏מכשירי שיקום וניידות — כיסאות גלגלים, הליכונים ואביזרי ניידות לנפגעי עבודה‏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‏מכשירי שיקום וניידות — כיסאות גלגלים, הליכונים ואביזרי ניידות לנפגעי עבודה‏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המוסד לביטוח לאומי (מימון) דרך קופות החולים — לנפגעי עבודה; קופות החולים — לכלל האוכלוסייה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7A39BB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אסיר משוחרר / שיקום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4/7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‏טיפול רפואי לנפגע עבודה — ריפוי, שיקום ופטור מהשתתפות עצמית‏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‏טיפול רפואי לנפגע עבודה — ריפוי, שיקום ופטור מהשתתפות עצמית‏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המוסד לביטוח לאומי בשיתוף קופות החולים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7A39BB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אסיר משוחרר / שיקום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5/7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‏תגמול חודשי בסיסי לנכי צה"ל וכוחות הביטחון‏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‏תגמול חודשי בסיסי לנכי צה"ל וכוחות הביטחון‏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7A39B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‏הטבה/מימון בין 58 ל-‏237,227 ₪‏‏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משרד הביטחון — אגף השיקום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7A39BB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אסיר משוחרר / שיקום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6/7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008C99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מומלץ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‏תשלום שכר עבור התלמדות, הכשרה, הכנות וישיבות צוות‏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‏נדרשת לימים ניסיון, חפיפה או ישיבת צוות ללא תשלום? זמן זה נחשב עבודה — מגיע שכר מינימום לכל שעה‏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7A39B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‏לפחות שכר מינימום לכל שעה‏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‏⭐ כל פעם שאומרים “תגיע רק ללמוד/לראות/להתנסות”, רושמים שעה התחלה ושעה סיום ושומרים את ההודעה. זה ההבדל בין סיפור בעל פה לבין דרישה כספית מסודרת.‏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המעסיק; משרד העבודה; בית הדין לעבודה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7A39BB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אסיר משוחרר / שיקום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7/7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008C99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מומלץ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‏דמי אבטלה למשתתף בהכשרה מקצועית מטעם שירות התעסוקה‏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‏מובטל שמופנה לקורס הכשרה מקצועית ע"י שירות התעסוקה ממשיך לקבל דמי אבטלה בזמן הלימודים.‏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7A39B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‏דמי אבטלה לאורך ההכשרה‏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‏לפני שמתחילים קורס, לוודא שיש הפניה רשמית משירות התעסוקה ולא רק רישום עצמאי. במהלך הקורס לשים תזכורת חודשית לשליחת אישור נוכחות, כי זה המסמך שמונע.‏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ביטוח לאומי ושירות התעסוקה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בקלות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אסיר משוחרר / שיקום — מדריך זכויות</dc:title>
  <dc:subject>PptxGenJS Presentation</dc:subject>
  <dc:creator>Perplexity Computer</dc:creator>
  <cp:lastModifiedBy>Perplexity Computer</cp:lastModifiedBy>
  <cp:revision>1</cp:revision>
  <dcterms:created xsi:type="dcterms:W3CDTF">2026-07-07T11:00:59Z</dcterms:created>
  <dcterms:modified xsi:type="dcterms:W3CDTF">2026-07-07T11:00:59Z</dcterms:modified>
</cp:coreProperties>
</file>