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28016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32004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6583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1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מיצוי זכויות בשפה פשוטה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57200" y="182880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מצב מיוחד  ·  מצבים מיוחדים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57200" y="219456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18. נכות כללית / מוגבלות</a:t>
            </a:r>
            <a:endParaRPr lang="en-US" sz="3800" dirty="0"/>
          </a:p>
        </p:txBody>
      </p:sp>
      <p:sp>
        <p:nvSpPr>
          <p:cNvPr id="7" name="Text 5"/>
          <p:cNvSpPr/>
          <p:nvPr/>
        </p:nvSpPr>
        <p:spPr>
          <a:xfrm>
            <a:off x="457200" y="329184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500" dirty="0">
                <a:solidFill>
                  <a:srgbClr val="CDE0E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נכות כללית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</a:t>
            </a:r>
            <a:pPr algn="r" indent="0" marL="0">
              <a:buNone/>
            </a:pPr>
            <a:r>
              <a:rPr lang="en-US" sz="1400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זכויות עיקריות לבדיקה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מבוסס על מקורות ממשלתיים רשמיים בלבד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נכות כללית / מוגבלות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‏תוספת תלויים בקצבת נכות כללית‏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‏מקבל קצבת נכות עם ילדים או בן/בת זוג ללא הכנסה גבוהה זכאי לתוספת תלויים חודשית — להגיש תוך 12 חודשים.‏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‏‏729–1,518 ₪‏/חודש לתוספת‏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לבדוק רק אם יש קצבת נכות, אלא לפתוח את מכתב האישור ולראות האם מופיעה תוספת עבור ילדים ו/או בן זוג.‏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4E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1887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איך ממשיכים מכאן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1920240"/>
            <a:ext cx="82296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בחרו את הזכויות הרלוונטיות אליכם מתוך הרשימה.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אספו את המסמכים הנדרשים לכל זכות.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הגישו את הבקשות לגורם הרשמי הרלוונטי.
</a:t>
            </a:r>
            <a:pPr algn="r" indent="0" marL="0">
              <a:lnSpc>
                <a:spcPct val="140000"/>
              </a:lnSpc>
              <a:buNone/>
            </a:pPr>
            <a:r>
              <a:rPr lang="en-US" sz="1600" b="1" dirty="0">
                <a:solidFill>
                  <a:srgbClr val="AEC9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</a:t>
            </a:r>
            <a:pPr algn="r" indent="0" marL="0">
              <a:lnSpc>
                <a:spcPct val="14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למידע מלא ומעודכן — היכנסו לאתר בקלות.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45948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000" dirty="0">
                <a:solidFill>
                  <a:srgbClr val="7FA3A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בקלות · מיצוי זכויות בשפה פשוטה · הופק על ידי Perplexity Computer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09728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סקירת הזכויות העיקריות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457200" y="108813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1783080" y="105156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להורים לילד שמקבל גמלת ילד נכה או קצבת נכות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457200" y="152304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55962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1783080" y="152304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קצבת אזרח ותיק לנכה - מעבר מקצבת נכות כללית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57200" y="199453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203111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1783080" y="199453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ממס הכנסה לאנשים עם נכות רפואית גבוהה או עיוורון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57200" y="246602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50259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783080" y="246602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במס רכישה לאנשים עם נכות, עיוורון, נפגעי פעולות איבה ובני משפחות חיילים שנספו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457200" y="2937510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7200" y="2974086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783080" y="2937510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מלא או חלקי ממס הכנסה על הכנסה מהשכרת דירת מגורים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57200" y="3408998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" y="3445574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783080" y="3408998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הנחה בארנונה לאזרחים ותיקים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57200" y="3880485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7200" y="3917061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1783080" y="3880485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פטור ממס שבח במכירת דירת מגורים יחידה</a:t>
            </a:r>
            <a:endParaRPr lang="en-US" sz="1300" dirty="0"/>
          </a:p>
        </p:txBody>
      </p:sp>
      <p:sp>
        <p:nvSpPr>
          <p:cNvPr id="24" name="Shape 22"/>
          <p:cNvSpPr/>
          <p:nvPr/>
        </p:nvSpPr>
        <p:spPr>
          <a:xfrm>
            <a:off x="457200" y="4351973"/>
            <a:ext cx="8229600" cy="0"/>
          </a:xfrm>
          <a:prstGeom prst="line">
            <a:avLst/>
          </a:prstGeom>
          <a:noFill/>
          <a:ln w="9525">
            <a:solidFill>
              <a:srgbClr val="D9E0E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388549"/>
            <a:ext cx="1188720" cy="361760"/>
          </a:xfrm>
          <a:prstGeom prst="roundRect">
            <a:avLst>
              <a:gd name="adj" fmla="val 12638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783080" y="4351973"/>
            <a:ext cx="6903720" cy="471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3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תוספת תלויים בקצבת נכות כללית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נכות כללית / מוגבלות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להורים לילד שמקבל גמלת ילד נכה או קצבת נכות‏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‏הורים לילד שמקבל גמלת ילד נכה זכאים להנחה בארנונה — יש לפנות לרשות המקומית עם אישור ביטוח לאומי.‏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‏עד ‏33%‏ הנחה על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אל תחכו לחשבון הבא. ברגע שיש אישור גמלת ילד נכה או קצבת נכות, בדקו מול העירייה אם ההנחה כבר מוזנת.‏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 שבה נמצא הנכס; ביטוח לאומי לאישור גמלת ילד נכה/קצבת נכות; לפי תקנות ההנחה מארנונה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נכות כללית / מוגבלות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‏קצבת אזרח ותיק לנכה - מעבר מקצבת נכות כללית‏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‏מקבל קצבת נכות שמגיע לגיל פרישה צריך לוודא שקצבת אזרח ותיק לא תהיה נמוכה מקצבת הנכות — זכאי להשלמה.‏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‏השלמה לסכום קצבת הנכות הקודמת‏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‏חודש אחרי המעבר לגיל פרישה, אל תסתפקו בכך שנכנס תשלום. השוו בפועל את סכום הקצבה האחרון של נכות לסכום הראשון של אזרח ותיק.‏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ביטוח לאומי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נכות כללית / מוגבלות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הכנסה לאנשים עם נכות רפואית גבוהה או עיוורון‏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‏אדם עם נכות רפואית ‏90%‏+ זכאי לפטור ממס הכנסה – יש לפנות לוועדה רפואית לקביעת אחוזים לצרכי מס ולבקש החזר עד 6 שנים אחורה‏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על הכנסה עד ‏445,200 ₪‏/שנה‏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‏לא מתחילים מהשאלה 'יש קצבה או אין קצבה', אלא מהפרוטוקול הרפואי: כמה אחוזי נכות רפואית נקבעו, לאיזו תקופה, והאם אחד הליקויים עומד בסף הנדרש.‏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המסים; הוועדה הרפואית מתקיימת באמצעות המוסד לביטוח לאומי כשצריך לקבוע אחוזי נכות למס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נכות כללית / מוגבלות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במס רכישה לאנשים עם נכות, עיוורון, נפגעי פעולות איבה ובני משפחות חיילים שנספו‏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‏אדם עם נכות ‏75%‏+ ברוכש דירת מגורים – פטור ממס רכישה על חלק ניכר מהעסקה, חיסכון של עשרות אלפי ₪‏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‏‏0%‏ מס רכישה עד ‏1,978,745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חתימת חוזה או מיד בתחילת העסקה, לבדוק את אישור הנכות מול תנאי מס רכישה ולא רק מול קצבה קיימת.‏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מיסוי מקרקעין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נכות כללית / מוגבלות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מלא או חלקי ממס הכנסה על הכנסה מהשכרת דירת מגורים‏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‏משכיר דירה למגורים — אם שכר הדירה עד ‏5,654 ₪‏/חודש פטור ממס הכנסה לגמרי; מעל — יש פטור חלקי.‏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מלא על עד ‏5,654 ₪‏/חודש‏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‏טיפ זהב: לא להסתפק בשאלה “כמה אני מקבל על הדירה”, אלא לבנות טבלה חודשית של כל הדירות.‏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בישראל; כל זכות כמקור הסבר נגיש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נכות כללית / מוגבלות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‏הנחה בארנונה לאזרחים ותיקים‏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‏אזרח ותיק זכאי להנחה בארנונה של עד ‏30%‏ (ועד ‏100%‏ למקבלי השלמת הכנסה) — חייבים לבדוק ולהגיש בקשה.‏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‏‏25–100%‏ הנחה עד 100 מ"ר‏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‏⭐ תמיד לבדוק מול הרשות המקומית את ההנחה הגבוהה ביותר האפשרית לפני שמגישים, כי ברוב המקרים לא מקבלים כמה הנחות יחד.‏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הרשות המקומית; משרד הפנים; ביטוח לאומי לאישורי קצבאות והשלמת הכנסה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EAF0F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8016" cy="685800"/>
          </a:xfrm>
          <a:prstGeom prst="rect">
            <a:avLst/>
          </a:prstGeom>
          <a:solidFill>
            <a:srgbClr val="7A39BB"/>
          </a:solidFill>
          <a:ln/>
        </p:spPr>
      </p:sp>
      <p:sp>
        <p:nvSpPr>
          <p:cNvPr id="4" name="Text 2"/>
          <p:cNvSpPr/>
          <p:nvPr/>
        </p:nvSpPr>
        <p:spPr>
          <a:xfrm>
            <a:off x="365760" y="109728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נכות כללית / מוגבלות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365760" y="10972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7/8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7589520" y="960120"/>
            <a:ext cx="1097280" cy="320040"/>
          </a:xfrm>
          <a:prstGeom prst="roundRect">
            <a:avLst>
              <a:gd name="adj" fmla="val 14286"/>
            </a:avLst>
          </a:prstGeom>
          <a:solidFill>
            <a:srgbClr val="A12C3B"/>
          </a:solidFill>
          <a:ln/>
        </p:spPr>
        <p:txBody>
          <a:bodyPr wrap="square" rtlCol="0" anchor="ctr"/>
          <a:lstStyle/>
          <a:p>
            <a:pPr rtl="1"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חובה לבדוק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91440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2000" b="1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שבח במכירת דירת מגורים יחידה‏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457200" y="1783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rtl="1" algn="r" indent="0" marL="0">
              <a:buNone/>
            </a:pPr>
            <a:r>
              <a:rPr lang="en-US" sz="14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‏מוכר דירה יחידה שהייתה בבעלותו 18+ חודשים זכאי לפטור ממס שבח — חיסכון של עשרות עד מאות אלפי ₪.‏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57200" y="2834640"/>
            <a:ext cx="8229600" cy="566928"/>
          </a:xfrm>
          <a:prstGeom prst="roundRect">
            <a:avLst>
              <a:gd name="adj" fmla="val 9677"/>
            </a:avLst>
          </a:prstGeom>
          <a:solidFill>
            <a:srgbClr val="F4F6F7"/>
          </a:solidFill>
          <a:ln w="9525">
            <a:solidFill>
              <a:srgbClr val="D9E0E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2834640"/>
            <a:ext cx="78638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400" b="1" dirty="0">
                <a:solidFill>
                  <a:srgbClr val="7A3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מה מקבלים:  </a:t>
            </a:r>
            <a:pPr algn="r" indent="0" marL="0">
              <a:buNone/>
            </a:pPr>
            <a:r>
              <a:rPr lang="en-US" sz="1400" dirty="0">
                <a:solidFill>
                  <a:srgbClr val="1F29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‏פטור ממס שבח עד ‏5,008,000 ₪‏‏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7200" y="3547872"/>
            <a:ext cx="8229600" cy="11841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C889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טיפ:  </a:t>
            </a:r>
            <a:pPr algn="r" indent="0" marL="0">
              <a:buNone/>
            </a:pPr>
            <a:r>
              <a:rPr lang="en-US" sz="1200" dirty="0">
                <a:solidFill>
                  <a:srgbClr val="5B66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‏לפני שמבקשים פטור, בודקים את כל התא המשפחתי ולא רק את שם המוכר. דירה קטנה, חלק בירושה או דירה על שם בן זוג יכולים לשנות את כל החישוב.‏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" y="4759452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rtl="1" algn="r" indent="0" marL="0">
              <a:buNone/>
            </a:pPr>
            <a:r>
              <a:rPr lang="en-US" sz="900" dirty="0">
                <a:solidFill>
                  <a:srgbClr val="9AA5A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רשות המסים - מיסוי מקרקעין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בקלות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נכות כללית / מוגבלות — מדריך זכויות</dc:title>
  <dc:subject>PptxGenJS Presentation</dc:subject>
  <dc:creator>Perplexity Computer</dc:creator>
  <cp:lastModifiedBy>Perplexity Computer</cp:lastModifiedBy>
  <cp:revision>1</cp:revision>
  <dcterms:created xsi:type="dcterms:W3CDTF">2026-07-07T11:00:59Z</dcterms:created>
  <dcterms:modified xsi:type="dcterms:W3CDTF">2026-07-07T11:00:59Z</dcterms:modified>
</cp:coreProperties>
</file>