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notesMasterIdLst>
    <p:notesMasterId r:id="rId13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C4E5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128016"/>
          </a:xfrm>
          <a:prstGeom prst="rect">
            <a:avLst/>
          </a:prstGeom>
          <a:solidFill>
            <a:srgbClr val="008C99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320040"/>
            <a:ext cx="8229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בקלות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457200" y="658368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100" dirty="0">
                <a:solidFill>
                  <a:srgbClr val="AEC9C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מיצוי זכויות בשפה פשוטה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457200" y="1828800"/>
            <a:ext cx="8229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מצב חיים  ·  משפחות עם ילדים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457200" y="2194560"/>
            <a:ext cx="822960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3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משפחה עם 1–3 ילדים</a:t>
            </a:r>
            <a:endParaRPr lang="en-US" sz="3800" dirty="0"/>
          </a:p>
        </p:txBody>
      </p:sp>
      <p:sp>
        <p:nvSpPr>
          <p:cNvPr id="7" name="Text 5"/>
          <p:cNvSpPr/>
          <p:nvPr/>
        </p:nvSpPr>
        <p:spPr>
          <a:xfrm>
            <a:off x="457200" y="3291840"/>
            <a:ext cx="8229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500" dirty="0">
                <a:solidFill>
                  <a:srgbClr val="CDE0E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משפחה עם ילדים</a:t>
            </a:r>
            <a:endParaRPr lang="en-US" sz="1500" dirty="0"/>
          </a:p>
        </p:txBody>
      </p:sp>
      <p:sp>
        <p:nvSpPr>
          <p:cNvPr id="8" name="Text 6"/>
          <p:cNvSpPr/>
          <p:nvPr/>
        </p:nvSpPr>
        <p:spPr>
          <a:xfrm>
            <a:off x="457200" y="4160520"/>
            <a:ext cx="8229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 </a:t>
            </a:r>
            <a:pPr algn="r" indent="0" marL="0">
              <a:buNone/>
            </a:pPr>
            <a:r>
              <a:rPr lang="en-US" sz="1400" dirty="0">
                <a:solidFill>
                  <a:srgbClr val="AEC9C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זכויות עיקריות לבדיקה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457200" y="4617720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000" dirty="0">
                <a:solidFill>
                  <a:srgbClr val="7FA3A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מבוסס על מקורות ממשלתיים רשמיים בלבד</a:t>
            </a:r>
            <a:endParaRPr lang="en-US" sz="10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EAF0F1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28016" cy="685800"/>
          </a:xfrm>
          <a:prstGeom prst="rect">
            <a:avLst/>
          </a:prstGeom>
          <a:solidFill>
            <a:srgbClr val="008C99"/>
          </a:solidFill>
          <a:ln/>
        </p:spPr>
      </p:sp>
      <p:sp>
        <p:nvSpPr>
          <p:cNvPr id="4" name="Text 2"/>
          <p:cNvSpPr/>
          <p:nvPr/>
        </p:nvSpPr>
        <p:spPr>
          <a:xfrm>
            <a:off x="365760" y="109728"/>
            <a:ext cx="76809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2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משפחה עם 1–3 ילדים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365760" y="109728"/>
            <a:ext cx="914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200" dirty="0">
                <a:solidFill>
                  <a:srgbClr val="9AA5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8/8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7589520" y="960120"/>
            <a:ext cx="1097280" cy="320040"/>
          </a:xfrm>
          <a:prstGeom prst="roundRect">
            <a:avLst>
              <a:gd name="adj" fmla="val 14286"/>
            </a:avLst>
          </a:prstGeom>
          <a:solidFill>
            <a:srgbClr val="A12C3B"/>
          </a:solidFill>
          <a:ln/>
        </p:spPr>
        <p:txBody>
          <a:bodyPr wrap="square" rtlCol="0" anchor="ctr"/>
          <a:lstStyle/>
          <a:p>
            <a:pPr rtl="1"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חובה לבדוק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457200" y="914400"/>
            <a:ext cx="694944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rtl="1" algn="r" indent="0" marL="0">
              <a:buNone/>
            </a:pPr>
            <a:r>
              <a:rPr lang="en-US" sz="2000" b="1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‏קצבת ילדים‏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457200" y="1783080"/>
            <a:ext cx="8229600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rtl="1" algn="r" indent="0" marL="0">
              <a:buNone/>
            </a:pPr>
            <a:r>
              <a:rPr lang="en-US" sz="14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‏הורה לילד עד גיל 18? ביטוח לאומי משלם קצבת ילדים חודשית — ודא שהתביעה מוגשת במיוחד לילד שנולד בחו"ל או אומץ‏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457200" y="2834640"/>
            <a:ext cx="8229600" cy="566928"/>
          </a:xfrm>
          <a:prstGeom prst="roundRect">
            <a:avLst>
              <a:gd name="adj" fmla="val 9677"/>
            </a:avLst>
          </a:prstGeom>
          <a:solidFill>
            <a:srgbClr val="F4F6F7"/>
          </a:solidFill>
          <a:ln w="9525">
            <a:solidFill>
              <a:srgbClr val="D9E0E2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40080" y="2834640"/>
            <a:ext cx="786384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400" b="1" dirty="0">
                <a:solidFill>
                  <a:srgbClr val="008C9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מה מקבלים:  </a:t>
            </a:r>
            <a:pPr algn="r" indent="0" marL="0">
              <a:buNone/>
            </a:pPr>
            <a:r>
              <a:rPr lang="en-US" sz="1400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‏‏173–219 ₪‏/ילד/חודש‏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457200" y="3547872"/>
            <a:ext cx="8229600" cy="11841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buNone/>
            </a:pPr>
            <a:r>
              <a:rPr lang="en-US" sz="1200" b="1" dirty="0">
                <a:solidFill>
                  <a:srgbClr val="C889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טיפ:  </a:t>
            </a:r>
            <a:pPr algn="r" indent="0" marL="0">
              <a:buNone/>
            </a:pPr>
            <a:r>
              <a:rPr lang="en-US" sz="12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‏לא לחכות לראות “אם זה ייכנס לבד” במקרים שאינם לידה רגילה בבית חולים בישראל. אם הילד נולד בבית, בחו״ל, באימוץ, אצל אפוטרופוס או אחרי שינוי משפחתי.‏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457200" y="4759452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900" dirty="0">
                <a:solidFill>
                  <a:srgbClr val="9AA5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המוסד לביטוח לאומי - תחום ילדים</a:t>
            </a:r>
            <a:endParaRPr lang="en-US" sz="9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C4E5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1188720"/>
            <a:ext cx="8229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איך ממשיכים מכאן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457200" y="1920240"/>
            <a:ext cx="8229600" cy="2011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lnSpc>
                <a:spcPct val="140000"/>
              </a:lnSpc>
              <a:buNone/>
            </a:pPr>
            <a:r>
              <a:rPr lang="en-US" sz="1600" b="1" dirty="0">
                <a:solidFill>
                  <a:srgbClr val="AEC9C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</a:t>
            </a:r>
            <a:pPr algn="r" indent="0" marL="0">
              <a:lnSpc>
                <a:spcPct val="140000"/>
              </a:lnSpc>
              <a:buNone/>
            </a:pPr>
            <a:r>
              <a:rPr lang="en-US" sz="1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בחרו את הזכויות הרלוונטיות אליכם מתוך הרשימה.
</a:t>
            </a:r>
            <a:pPr algn="r" indent="0" marL="0">
              <a:lnSpc>
                <a:spcPct val="140000"/>
              </a:lnSpc>
              <a:buNone/>
            </a:pPr>
            <a:r>
              <a:rPr lang="en-US" sz="1600" b="1" dirty="0">
                <a:solidFill>
                  <a:srgbClr val="AEC9C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</a:t>
            </a:r>
            <a:pPr algn="r" indent="0" marL="0">
              <a:lnSpc>
                <a:spcPct val="140000"/>
              </a:lnSpc>
              <a:buNone/>
            </a:pPr>
            <a:r>
              <a:rPr lang="en-US" sz="1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אספו את המסמכים הנדרשים לכל זכות.
</a:t>
            </a:r>
            <a:pPr algn="r" indent="0" marL="0">
              <a:lnSpc>
                <a:spcPct val="140000"/>
              </a:lnSpc>
              <a:buNone/>
            </a:pPr>
            <a:r>
              <a:rPr lang="en-US" sz="1600" b="1" dirty="0">
                <a:solidFill>
                  <a:srgbClr val="AEC9C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</a:t>
            </a:r>
            <a:pPr algn="r" indent="0" marL="0">
              <a:lnSpc>
                <a:spcPct val="140000"/>
              </a:lnSpc>
              <a:buNone/>
            </a:pPr>
            <a:r>
              <a:rPr lang="en-US" sz="1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הגישו את הבקשות לגורם הרשמי הרלוונטי.
</a:t>
            </a:r>
            <a:pPr algn="r" indent="0" marL="0">
              <a:lnSpc>
                <a:spcPct val="140000"/>
              </a:lnSpc>
              <a:buNone/>
            </a:pPr>
            <a:r>
              <a:rPr lang="en-US" sz="1600" b="1" dirty="0">
                <a:solidFill>
                  <a:srgbClr val="AEC9C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</a:t>
            </a:r>
            <a:pPr algn="r" indent="0" marL="0">
              <a:lnSpc>
                <a:spcPct val="140000"/>
              </a:lnSpc>
              <a:buNone/>
            </a:pPr>
            <a:r>
              <a:rPr lang="en-US" sz="1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למידע מלא ומעודכן — היכנסו לאתר בקלות.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457200" y="4594860"/>
            <a:ext cx="8229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000" dirty="0">
                <a:solidFill>
                  <a:srgbClr val="7FA3A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בקלות · מיצוי זכויות בשפה פשוטה · הופק על ידי Perplexity Computer</a:t>
            </a:r>
            <a:endParaRPr lang="en-US" sz="1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822960"/>
          </a:xfrm>
          <a:prstGeom prst="rect">
            <a:avLst/>
          </a:prstGeom>
          <a:solidFill>
            <a:srgbClr val="008C99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109728"/>
            <a:ext cx="8229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סקירת הזכויות העיקריות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457200" y="1088136"/>
            <a:ext cx="1188720" cy="361760"/>
          </a:xfrm>
          <a:prstGeom prst="roundRect">
            <a:avLst>
              <a:gd name="adj" fmla="val 12638"/>
            </a:avLst>
          </a:prstGeom>
          <a:solidFill>
            <a:srgbClr val="A12C3B"/>
          </a:solidFill>
          <a:ln/>
        </p:spPr>
        <p:txBody>
          <a:bodyPr wrap="square" rtlCol="0" anchor="ctr"/>
          <a:lstStyle/>
          <a:p>
            <a:pPr rtl="1"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חובה לבדוק</a:t>
            </a:r>
            <a:endParaRPr lang="en-US" sz="900" dirty="0"/>
          </a:p>
        </p:txBody>
      </p:sp>
      <p:sp>
        <p:nvSpPr>
          <p:cNvPr id="5" name="Text 3"/>
          <p:cNvSpPr/>
          <p:nvPr/>
        </p:nvSpPr>
        <p:spPr>
          <a:xfrm>
            <a:off x="1783080" y="1051560"/>
            <a:ext cx="6903720" cy="471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300" b="1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מענק לימודים לילדים יתומים, נטושים או שהוריהם אינם בארץ</a:t>
            </a:r>
            <a:endParaRPr lang="en-US" sz="1300" dirty="0"/>
          </a:p>
        </p:txBody>
      </p:sp>
      <p:sp>
        <p:nvSpPr>
          <p:cNvPr id="6" name="Shape 4"/>
          <p:cNvSpPr/>
          <p:nvPr/>
        </p:nvSpPr>
        <p:spPr>
          <a:xfrm>
            <a:off x="457200" y="1523048"/>
            <a:ext cx="8229600" cy="0"/>
          </a:xfrm>
          <a:prstGeom prst="line">
            <a:avLst/>
          </a:prstGeom>
          <a:noFill/>
          <a:ln w="9525">
            <a:solidFill>
              <a:srgbClr val="D9E0E2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457200" y="1559624"/>
            <a:ext cx="1188720" cy="361760"/>
          </a:xfrm>
          <a:prstGeom prst="roundRect">
            <a:avLst>
              <a:gd name="adj" fmla="val 12638"/>
            </a:avLst>
          </a:prstGeom>
          <a:solidFill>
            <a:srgbClr val="A12C3B"/>
          </a:solidFill>
          <a:ln/>
        </p:spPr>
        <p:txBody>
          <a:bodyPr wrap="square" rtlCol="0" anchor="ctr"/>
          <a:lstStyle/>
          <a:p>
            <a:pPr rtl="1"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חובה לבדוק</a:t>
            </a:r>
            <a:endParaRPr lang="en-US" sz="900" dirty="0"/>
          </a:p>
        </p:txBody>
      </p:sp>
      <p:sp>
        <p:nvSpPr>
          <p:cNvPr id="8" name="Text 6"/>
          <p:cNvSpPr/>
          <p:nvPr/>
        </p:nvSpPr>
        <p:spPr>
          <a:xfrm>
            <a:off x="1783080" y="1523048"/>
            <a:ext cx="6903720" cy="471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300" b="1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הנחה בארנונה להורים לילד שמקבל גמלת ילד נכה או קצבת נכות</a:t>
            </a:r>
            <a:endParaRPr lang="en-US" sz="1300" dirty="0"/>
          </a:p>
        </p:txBody>
      </p:sp>
      <p:sp>
        <p:nvSpPr>
          <p:cNvPr id="9" name="Shape 7"/>
          <p:cNvSpPr/>
          <p:nvPr/>
        </p:nvSpPr>
        <p:spPr>
          <a:xfrm>
            <a:off x="457200" y="1994535"/>
            <a:ext cx="8229600" cy="0"/>
          </a:xfrm>
          <a:prstGeom prst="line">
            <a:avLst/>
          </a:prstGeom>
          <a:noFill/>
          <a:ln w="9525">
            <a:solidFill>
              <a:srgbClr val="D9E0E2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457200" y="2031111"/>
            <a:ext cx="1188720" cy="361760"/>
          </a:xfrm>
          <a:prstGeom prst="roundRect">
            <a:avLst>
              <a:gd name="adj" fmla="val 12638"/>
            </a:avLst>
          </a:prstGeom>
          <a:solidFill>
            <a:srgbClr val="A12C3B"/>
          </a:solidFill>
          <a:ln/>
        </p:spPr>
        <p:txBody>
          <a:bodyPr wrap="square" rtlCol="0" anchor="ctr"/>
          <a:lstStyle/>
          <a:p>
            <a:pPr rtl="1"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חובה לבדוק</a:t>
            </a:r>
            <a:endParaRPr lang="en-US" sz="900" dirty="0"/>
          </a:p>
        </p:txBody>
      </p:sp>
      <p:sp>
        <p:nvSpPr>
          <p:cNvPr id="11" name="Text 9"/>
          <p:cNvSpPr/>
          <p:nvPr/>
        </p:nvSpPr>
        <p:spPr>
          <a:xfrm>
            <a:off x="1783080" y="1994535"/>
            <a:ext cx="6903720" cy="471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300" b="1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ביטוח פנסיוני לעובד עצמאי - חובת הפקדה וחיסכון במס</a:t>
            </a:r>
            <a:endParaRPr lang="en-US" sz="1300" dirty="0"/>
          </a:p>
        </p:txBody>
      </p:sp>
      <p:sp>
        <p:nvSpPr>
          <p:cNvPr id="12" name="Shape 10"/>
          <p:cNvSpPr/>
          <p:nvPr/>
        </p:nvSpPr>
        <p:spPr>
          <a:xfrm>
            <a:off x="457200" y="2466023"/>
            <a:ext cx="8229600" cy="0"/>
          </a:xfrm>
          <a:prstGeom prst="line">
            <a:avLst/>
          </a:prstGeom>
          <a:noFill/>
          <a:ln w="9525">
            <a:solidFill>
              <a:srgbClr val="D9E0E2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457200" y="2502599"/>
            <a:ext cx="1188720" cy="361760"/>
          </a:xfrm>
          <a:prstGeom prst="roundRect">
            <a:avLst>
              <a:gd name="adj" fmla="val 12638"/>
            </a:avLst>
          </a:prstGeom>
          <a:solidFill>
            <a:srgbClr val="A12C3B"/>
          </a:solidFill>
          <a:ln/>
        </p:spPr>
        <p:txBody>
          <a:bodyPr wrap="square" rtlCol="0" anchor="ctr"/>
          <a:lstStyle/>
          <a:p>
            <a:pPr rtl="1"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חובה לבדוק</a:t>
            </a:r>
            <a:endParaRPr lang="en-US" sz="900" dirty="0"/>
          </a:p>
        </p:txBody>
      </p:sp>
      <p:sp>
        <p:nvSpPr>
          <p:cNvPr id="14" name="Text 12"/>
          <p:cNvSpPr/>
          <p:nvPr/>
        </p:nvSpPr>
        <p:spPr>
          <a:xfrm>
            <a:off x="1783080" y="2466023"/>
            <a:ext cx="6903720" cy="471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300" b="1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נקודות זיכוי ממס הכנסה להורה גרוש או פרוד עבור גידול ילדים</a:t>
            </a:r>
            <a:endParaRPr lang="en-US" sz="1300" dirty="0"/>
          </a:p>
        </p:txBody>
      </p:sp>
      <p:sp>
        <p:nvSpPr>
          <p:cNvPr id="15" name="Shape 13"/>
          <p:cNvSpPr/>
          <p:nvPr/>
        </p:nvSpPr>
        <p:spPr>
          <a:xfrm>
            <a:off x="457200" y="2937510"/>
            <a:ext cx="8229600" cy="0"/>
          </a:xfrm>
          <a:prstGeom prst="line">
            <a:avLst/>
          </a:prstGeom>
          <a:noFill/>
          <a:ln w="9525">
            <a:solidFill>
              <a:srgbClr val="D9E0E2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457200" y="2974086"/>
            <a:ext cx="1188720" cy="361760"/>
          </a:xfrm>
          <a:prstGeom prst="roundRect">
            <a:avLst>
              <a:gd name="adj" fmla="val 12638"/>
            </a:avLst>
          </a:prstGeom>
          <a:solidFill>
            <a:srgbClr val="A12C3B"/>
          </a:solidFill>
          <a:ln/>
        </p:spPr>
        <p:txBody>
          <a:bodyPr wrap="square" rtlCol="0" anchor="ctr"/>
          <a:lstStyle/>
          <a:p>
            <a:pPr rtl="1"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חובה לבדוק</a:t>
            </a:r>
            <a:endParaRPr lang="en-US" sz="900" dirty="0"/>
          </a:p>
        </p:txBody>
      </p:sp>
      <p:sp>
        <p:nvSpPr>
          <p:cNvPr id="17" name="Text 15"/>
          <p:cNvSpPr/>
          <p:nvPr/>
        </p:nvSpPr>
        <p:spPr>
          <a:xfrm>
            <a:off x="1783080" y="2937510"/>
            <a:ext cx="6903720" cy="471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300" b="1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פתיחת תיק עוסק פטור או מורשה מול מע״מ, מס הכנסה וביטוח לאומי</a:t>
            </a:r>
            <a:endParaRPr lang="en-US" sz="1300" dirty="0"/>
          </a:p>
        </p:txBody>
      </p:sp>
      <p:sp>
        <p:nvSpPr>
          <p:cNvPr id="18" name="Shape 16"/>
          <p:cNvSpPr/>
          <p:nvPr/>
        </p:nvSpPr>
        <p:spPr>
          <a:xfrm>
            <a:off x="457200" y="3408998"/>
            <a:ext cx="8229600" cy="0"/>
          </a:xfrm>
          <a:prstGeom prst="line">
            <a:avLst/>
          </a:prstGeom>
          <a:noFill/>
          <a:ln w="9525">
            <a:solidFill>
              <a:srgbClr val="D9E0E2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457200" y="3445574"/>
            <a:ext cx="1188720" cy="361760"/>
          </a:xfrm>
          <a:prstGeom prst="roundRect">
            <a:avLst>
              <a:gd name="adj" fmla="val 12638"/>
            </a:avLst>
          </a:prstGeom>
          <a:solidFill>
            <a:srgbClr val="A12C3B"/>
          </a:solidFill>
          <a:ln/>
        </p:spPr>
        <p:txBody>
          <a:bodyPr wrap="square" rtlCol="0" anchor="ctr"/>
          <a:lstStyle/>
          <a:p>
            <a:pPr rtl="1"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חובה לבדוק</a:t>
            </a:r>
            <a:endParaRPr lang="en-US" sz="900" dirty="0"/>
          </a:p>
        </p:txBody>
      </p:sp>
      <p:sp>
        <p:nvSpPr>
          <p:cNvPr id="20" name="Text 18"/>
          <p:cNvSpPr/>
          <p:nvPr/>
        </p:nvSpPr>
        <p:spPr>
          <a:xfrm>
            <a:off x="1783080" y="3408998"/>
            <a:ext cx="6903720" cy="471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300" b="1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השתתפות בשכר לימוד למעונות יום ומשפחתונים בפיקוח משרד העבודה</a:t>
            </a:r>
            <a:endParaRPr lang="en-US" sz="1300" dirty="0"/>
          </a:p>
        </p:txBody>
      </p:sp>
      <p:sp>
        <p:nvSpPr>
          <p:cNvPr id="21" name="Shape 19"/>
          <p:cNvSpPr/>
          <p:nvPr/>
        </p:nvSpPr>
        <p:spPr>
          <a:xfrm>
            <a:off x="457200" y="3880485"/>
            <a:ext cx="8229600" cy="0"/>
          </a:xfrm>
          <a:prstGeom prst="line">
            <a:avLst/>
          </a:prstGeom>
          <a:noFill/>
          <a:ln w="9525">
            <a:solidFill>
              <a:srgbClr val="D9E0E2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457200" y="3917061"/>
            <a:ext cx="1188720" cy="361760"/>
          </a:xfrm>
          <a:prstGeom prst="roundRect">
            <a:avLst>
              <a:gd name="adj" fmla="val 12638"/>
            </a:avLst>
          </a:prstGeom>
          <a:solidFill>
            <a:srgbClr val="A12C3B"/>
          </a:solidFill>
          <a:ln/>
        </p:spPr>
        <p:txBody>
          <a:bodyPr wrap="square" rtlCol="0" anchor="ctr"/>
          <a:lstStyle/>
          <a:p>
            <a:pPr rtl="1"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חובה לבדוק</a:t>
            </a:r>
            <a:endParaRPr lang="en-US" sz="900" dirty="0"/>
          </a:p>
        </p:txBody>
      </p:sp>
      <p:sp>
        <p:nvSpPr>
          <p:cNvPr id="23" name="Text 21"/>
          <p:cNvSpPr/>
          <p:nvPr/>
        </p:nvSpPr>
        <p:spPr>
          <a:xfrm>
            <a:off x="1783080" y="3880485"/>
            <a:ext cx="6903720" cy="471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300" b="1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תוכנית חיסכון לכל ילד - פתיחה, בחירת מסלול והכפלת הפקדה</a:t>
            </a:r>
            <a:endParaRPr lang="en-US" sz="1300" dirty="0"/>
          </a:p>
        </p:txBody>
      </p:sp>
      <p:sp>
        <p:nvSpPr>
          <p:cNvPr id="24" name="Shape 22"/>
          <p:cNvSpPr/>
          <p:nvPr/>
        </p:nvSpPr>
        <p:spPr>
          <a:xfrm>
            <a:off x="457200" y="4351973"/>
            <a:ext cx="8229600" cy="0"/>
          </a:xfrm>
          <a:prstGeom prst="line">
            <a:avLst/>
          </a:prstGeom>
          <a:noFill/>
          <a:ln w="9525">
            <a:solidFill>
              <a:srgbClr val="D9E0E2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457200" y="4388549"/>
            <a:ext cx="1188720" cy="361760"/>
          </a:xfrm>
          <a:prstGeom prst="roundRect">
            <a:avLst>
              <a:gd name="adj" fmla="val 12638"/>
            </a:avLst>
          </a:prstGeom>
          <a:solidFill>
            <a:srgbClr val="A12C3B"/>
          </a:solidFill>
          <a:ln/>
        </p:spPr>
        <p:txBody>
          <a:bodyPr wrap="square" rtlCol="0" anchor="ctr"/>
          <a:lstStyle/>
          <a:p>
            <a:pPr rtl="1"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חובה לבדוק</a:t>
            </a:r>
            <a:endParaRPr lang="en-US" sz="900" dirty="0"/>
          </a:p>
        </p:txBody>
      </p:sp>
      <p:sp>
        <p:nvSpPr>
          <p:cNvPr id="26" name="Text 24"/>
          <p:cNvSpPr/>
          <p:nvPr/>
        </p:nvSpPr>
        <p:spPr>
          <a:xfrm>
            <a:off x="1783080" y="4351973"/>
            <a:ext cx="6903720" cy="471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300" b="1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קצבת ילדים</a:t>
            </a:r>
            <a:endParaRPr lang="en-US" sz="13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EAF0F1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28016" cy="685800"/>
          </a:xfrm>
          <a:prstGeom prst="rect">
            <a:avLst/>
          </a:prstGeom>
          <a:solidFill>
            <a:srgbClr val="008C99"/>
          </a:solidFill>
          <a:ln/>
        </p:spPr>
      </p:sp>
      <p:sp>
        <p:nvSpPr>
          <p:cNvPr id="4" name="Text 2"/>
          <p:cNvSpPr/>
          <p:nvPr/>
        </p:nvSpPr>
        <p:spPr>
          <a:xfrm>
            <a:off x="365760" y="109728"/>
            <a:ext cx="76809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2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משפחה עם 1–3 ילדים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365760" y="109728"/>
            <a:ext cx="914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200" dirty="0">
                <a:solidFill>
                  <a:srgbClr val="9AA5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1/8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7589520" y="960120"/>
            <a:ext cx="1097280" cy="320040"/>
          </a:xfrm>
          <a:prstGeom prst="roundRect">
            <a:avLst>
              <a:gd name="adj" fmla="val 14286"/>
            </a:avLst>
          </a:prstGeom>
          <a:solidFill>
            <a:srgbClr val="A12C3B"/>
          </a:solidFill>
          <a:ln/>
        </p:spPr>
        <p:txBody>
          <a:bodyPr wrap="square" rtlCol="0" anchor="ctr"/>
          <a:lstStyle/>
          <a:p>
            <a:pPr rtl="1"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חובה לבדוק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457200" y="914400"/>
            <a:ext cx="694944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rtl="1" algn="r" indent="0" marL="0">
              <a:buNone/>
            </a:pPr>
            <a:r>
              <a:rPr lang="en-US" sz="2000" b="1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‏מענק לימודים לילדים יתומים, נטושים או שהוריהם אינם בארץ‏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457200" y="1783080"/>
            <a:ext cx="8229600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rtl="1" algn="r" indent="0" marL="0">
              <a:buNone/>
            </a:pPr>
            <a:r>
              <a:rPr lang="en-US" sz="14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‏ילד יתום/נטוש שמקבל קצבת שאירים זכאי למענק לימודים שנתי של ‏1,204 ₪‏ לקראת תחילת שנת הלימודים.‏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457200" y="2834640"/>
            <a:ext cx="8229600" cy="566928"/>
          </a:xfrm>
          <a:prstGeom prst="roundRect">
            <a:avLst>
              <a:gd name="adj" fmla="val 9677"/>
            </a:avLst>
          </a:prstGeom>
          <a:solidFill>
            <a:srgbClr val="F4F6F7"/>
          </a:solidFill>
          <a:ln w="9525">
            <a:solidFill>
              <a:srgbClr val="D9E0E2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40080" y="2834640"/>
            <a:ext cx="786384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400" b="1" dirty="0">
                <a:solidFill>
                  <a:srgbClr val="008C9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מה מקבלים:  </a:t>
            </a:r>
            <a:pPr algn="r" indent="0" marL="0">
              <a:buNone/>
            </a:pPr>
            <a:r>
              <a:rPr lang="en-US" sz="1400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‏‏1,204 ₪‏/שנה לכל ילד‏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457200" y="3547872"/>
            <a:ext cx="8229600" cy="11841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buNone/>
            </a:pPr>
            <a:r>
              <a:rPr lang="en-US" sz="1200" b="1" dirty="0">
                <a:solidFill>
                  <a:srgbClr val="C889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טיפ:  </a:t>
            </a:r>
            <a:pPr algn="r" indent="0" marL="0">
              <a:buNone/>
            </a:pPr>
            <a:r>
              <a:rPr lang="en-US" sz="12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‏הבדיקה הראשונה היא לא “האם יש קצבת שאירים”, אלא “מי מחזיק בילד בפועל ולאן משולמת קצבת הילדים”.‏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457200" y="4759452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900" dirty="0">
                <a:solidFill>
                  <a:srgbClr val="9AA5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ביטוח לאומי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EAF0F1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28016" cy="685800"/>
          </a:xfrm>
          <a:prstGeom prst="rect">
            <a:avLst/>
          </a:prstGeom>
          <a:solidFill>
            <a:srgbClr val="008C99"/>
          </a:solidFill>
          <a:ln/>
        </p:spPr>
      </p:sp>
      <p:sp>
        <p:nvSpPr>
          <p:cNvPr id="4" name="Text 2"/>
          <p:cNvSpPr/>
          <p:nvPr/>
        </p:nvSpPr>
        <p:spPr>
          <a:xfrm>
            <a:off x="365760" y="109728"/>
            <a:ext cx="76809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2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משפחה עם 1–3 ילדים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365760" y="109728"/>
            <a:ext cx="914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200" dirty="0">
                <a:solidFill>
                  <a:srgbClr val="9AA5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2/8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7589520" y="960120"/>
            <a:ext cx="1097280" cy="320040"/>
          </a:xfrm>
          <a:prstGeom prst="roundRect">
            <a:avLst>
              <a:gd name="adj" fmla="val 14286"/>
            </a:avLst>
          </a:prstGeom>
          <a:solidFill>
            <a:srgbClr val="A12C3B"/>
          </a:solidFill>
          <a:ln/>
        </p:spPr>
        <p:txBody>
          <a:bodyPr wrap="square" rtlCol="0" anchor="ctr"/>
          <a:lstStyle/>
          <a:p>
            <a:pPr rtl="1"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חובה לבדוק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457200" y="914400"/>
            <a:ext cx="694944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rtl="1" algn="r" indent="0" marL="0">
              <a:buNone/>
            </a:pPr>
            <a:r>
              <a:rPr lang="en-US" sz="2000" b="1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‏הנחה בארנונה להורים לילד שמקבל גמלת ילד נכה או קצבת נכות‏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457200" y="1783080"/>
            <a:ext cx="8229600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rtl="1" algn="r" indent="0" marL="0">
              <a:buNone/>
            </a:pPr>
            <a:r>
              <a:rPr lang="en-US" sz="14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‏הורים לילד שמקבל גמלת ילד נכה זכאים להנחה בארנונה — יש לפנות לרשות המקומית עם אישור ביטוח לאומי.‏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457200" y="2834640"/>
            <a:ext cx="8229600" cy="566928"/>
          </a:xfrm>
          <a:prstGeom prst="roundRect">
            <a:avLst>
              <a:gd name="adj" fmla="val 9677"/>
            </a:avLst>
          </a:prstGeom>
          <a:solidFill>
            <a:srgbClr val="F4F6F7"/>
          </a:solidFill>
          <a:ln w="9525">
            <a:solidFill>
              <a:srgbClr val="D9E0E2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40080" y="2834640"/>
            <a:ext cx="786384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400" b="1" dirty="0">
                <a:solidFill>
                  <a:srgbClr val="008C9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מה מקבלים:  </a:t>
            </a:r>
            <a:pPr algn="r" indent="0" marL="0">
              <a:buNone/>
            </a:pPr>
            <a:r>
              <a:rPr lang="en-US" sz="1400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‏עד ‏33%‏ הנחה על 100 מ"ר‏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457200" y="3547872"/>
            <a:ext cx="8229600" cy="11841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buNone/>
            </a:pPr>
            <a:r>
              <a:rPr lang="en-US" sz="1200" b="1" dirty="0">
                <a:solidFill>
                  <a:srgbClr val="C889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טיפ:  </a:t>
            </a:r>
            <a:pPr algn="r" indent="0" marL="0">
              <a:buNone/>
            </a:pPr>
            <a:r>
              <a:rPr lang="en-US" sz="12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‏⭐ אל תחכו לחשבון הבא. ברגע שיש אישור גמלת ילד נכה או קצבת נכות, בדקו מול העירייה אם ההנחה כבר מוזנת.‏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457200" y="4759452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900" dirty="0">
                <a:solidFill>
                  <a:srgbClr val="9AA5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הרשות המקומית שבה נמצא הנכס; ביטוח לאומי לאישור גמלת ילד נכה/קצבת נכות; לפי תקנות ההנחה מארנונה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EAF0F1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28016" cy="685800"/>
          </a:xfrm>
          <a:prstGeom prst="rect">
            <a:avLst/>
          </a:prstGeom>
          <a:solidFill>
            <a:srgbClr val="008C99"/>
          </a:solidFill>
          <a:ln/>
        </p:spPr>
      </p:sp>
      <p:sp>
        <p:nvSpPr>
          <p:cNvPr id="4" name="Text 2"/>
          <p:cNvSpPr/>
          <p:nvPr/>
        </p:nvSpPr>
        <p:spPr>
          <a:xfrm>
            <a:off x="365760" y="109728"/>
            <a:ext cx="76809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2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משפחה עם 1–3 ילדים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365760" y="109728"/>
            <a:ext cx="914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200" dirty="0">
                <a:solidFill>
                  <a:srgbClr val="9AA5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3/8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7589520" y="960120"/>
            <a:ext cx="1097280" cy="320040"/>
          </a:xfrm>
          <a:prstGeom prst="roundRect">
            <a:avLst>
              <a:gd name="adj" fmla="val 14286"/>
            </a:avLst>
          </a:prstGeom>
          <a:solidFill>
            <a:srgbClr val="A12C3B"/>
          </a:solidFill>
          <a:ln/>
        </p:spPr>
        <p:txBody>
          <a:bodyPr wrap="square" rtlCol="0" anchor="ctr"/>
          <a:lstStyle/>
          <a:p>
            <a:pPr rtl="1"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חובה לבדוק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457200" y="914400"/>
            <a:ext cx="694944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rtl="1" algn="r" indent="0" marL="0">
              <a:buNone/>
            </a:pPr>
            <a:r>
              <a:rPr lang="en-US" sz="2000" b="1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‏ביטוח פנסיוני לעובד עצמאי - חובת הפקדה וחיסכון במס‏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457200" y="1783080"/>
            <a:ext cx="8229600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rtl="1" algn="r" indent="0" marL="0">
              <a:buNone/>
            </a:pPr>
            <a:r>
              <a:rPr lang="en-US" sz="14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‏עצמאי חייב בהפקדה לפנסיה לפי חוק ומקבל הטבות מס — מי שאינו מפקיד מפסיד חיסכון וחשוף לקנסות.‏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457200" y="2834640"/>
            <a:ext cx="8229600" cy="566928"/>
          </a:xfrm>
          <a:prstGeom prst="roundRect">
            <a:avLst>
              <a:gd name="adj" fmla="val 9677"/>
            </a:avLst>
          </a:prstGeom>
          <a:solidFill>
            <a:srgbClr val="F4F6F7"/>
          </a:solidFill>
          <a:ln w="9525">
            <a:solidFill>
              <a:srgbClr val="D9E0E2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40080" y="2834640"/>
            <a:ext cx="786384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400" b="1" dirty="0">
                <a:solidFill>
                  <a:srgbClr val="008C9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מה מקבלים:  </a:t>
            </a:r>
            <a:pPr algn="r" indent="0" marL="0">
              <a:buNone/>
            </a:pPr>
            <a:r>
              <a:rPr lang="en-US" sz="1400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‏הטבת מס על הפקדות + חיסכון עתידי‏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457200" y="3547872"/>
            <a:ext cx="8229600" cy="11841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buNone/>
            </a:pPr>
            <a:r>
              <a:rPr lang="en-US" sz="1200" b="1" dirty="0">
                <a:solidFill>
                  <a:srgbClr val="C889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טיפ:  </a:t>
            </a:r>
            <a:pPr algn="r" indent="0" marL="0">
              <a:buNone/>
            </a:pPr>
            <a:r>
              <a:rPr lang="en-US" sz="12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‏טיפ זהב של בקלות ⭐: אל תחכו לדצמבר. כבר באמצע השנה בדקו הכנסה משוערת והפקדות קיימות, כדי שלא תגלו בסוף שנה שחסר סכום גדול ואין תזרים להפקיד.‏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457200" y="4759452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900" dirty="0">
                <a:solidFill>
                  <a:srgbClr val="9AA5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רשות המסים / ביטוח לאומי / הגוף הפנסיוני שנבחר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EAF0F1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28016" cy="685800"/>
          </a:xfrm>
          <a:prstGeom prst="rect">
            <a:avLst/>
          </a:prstGeom>
          <a:solidFill>
            <a:srgbClr val="008C99"/>
          </a:solidFill>
          <a:ln/>
        </p:spPr>
      </p:sp>
      <p:sp>
        <p:nvSpPr>
          <p:cNvPr id="4" name="Text 2"/>
          <p:cNvSpPr/>
          <p:nvPr/>
        </p:nvSpPr>
        <p:spPr>
          <a:xfrm>
            <a:off x="365760" y="109728"/>
            <a:ext cx="76809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2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משפחה עם 1–3 ילדים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365760" y="109728"/>
            <a:ext cx="914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200" dirty="0">
                <a:solidFill>
                  <a:srgbClr val="9AA5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4/8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7589520" y="960120"/>
            <a:ext cx="1097280" cy="320040"/>
          </a:xfrm>
          <a:prstGeom prst="roundRect">
            <a:avLst>
              <a:gd name="adj" fmla="val 14286"/>
            </a:avLst>
          </a:prstGeom>
          <a:solidFill>
            <a:srgbClr val="A12C3B"/>
          </a:solidFill>
          <a:ln/>
        </p:spPr>
        <p:txBody>
          <a:bodyPr wrap="square" rtlCol="0" anchor="ctr"/>
          <a:lstStyle/>
          <a:p>
            <a:pPr rtl="1"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חובה לבדוק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457200" y="914400"/>
            <a:ext cx="694944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rtl="1" algn="r" indent="0" marL="0">
              <a:buNone/>
            </a:pPr>
            <a:r>
              <a:rPr lang="en-US" sz="2000" b="1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‏נקודות זיכוי ממס הכנסה להורה גרוש או פרוד עבור גידול ילדים‏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457200" y="1783080"/>
            <a:ext cx="8229600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rtl="1" algn="r" indent="0" marL="0">
              <a:buNone/>
            </a:pPr>
            <a:r>
              <a:rPr lang="en-US" sz="14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‏הורה גרוש/פרוד המגדל ילד או משלם מזונות זכאי לנקודת זיכוי נוספת ממס – יש לעדכן טופס 101 ולבדוק החזר מס‏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457200" y="2834640"/>
            <a:ext cx="8229600" cy="566928"/>
          </a:xfrm>
          <a:prstGeom prst="roundRect">
            <a:avLst>
              <a:gd name="adj" fmla="val 9677"/>
            </a:avLst>
          </a:prstGeom>
          <a:solidFill>
            <a:srgbClr val="F4F6F7"/>
          </a:solidFill>
          <a:ln w="9525">
            <a:solidFill>
              <a:srgbClr val="D9E0E2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40080" y="2834640"/>
            <a:ext cx="786384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400" b="1" dirty="0">
                <a:solidFill>
                  <a:srgbClr val="008C9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מה מקבלים:  </a:t>
            </a:r>
            <a:pPr algn="r" indent="0" marL="0">
              <a:buNone/>
            </a:pPr>
            <a:r>
              <a:rPr lang="en-US" sz="1400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‏‏2,904 ₪‏/שנה (נקודת זיכוי)‏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457200" y="3547872"/>
            <a:ext cx="8229600" cy="11841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buNone/>
            </a:pPr>
            <a:r>
              <a:rPr lang="en-US" sz="1200" b="1" dirty="0">
                <a:solidFill>
                  <a:srgbClr val="C889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טיפ:  </a:t>
            </a:r>
            <a:pPr algn="r" indent="0" marL="0">
              <a:buNone/>
            </a:pPr>
            <a:r>
              <a:rPr lang="en-US" sz="12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‏לא להסתפק בזה שכתוב בתלוש 'ילדים'. אחרי גירושין או פרידה צריך לבדוק מחדש את טופס 101 ואת טופסי 106 של השנים האחרונות, כי לפעמים נקודת הזיכוי של הורה.‏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457200" y="4759452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900" dirty="0">
                <a:solidFill>
                  <a:srgbClr val="9AA5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רשות המסים בישראל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EAF0F1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28016" cy="685800"/>
          </a:xfrm>
          <a:prstGeom prst="rect">
            <a:avLst/>
          </a:prstGeom>
          <a:solidFill>
            <a:srgbClr val="008C99"/>
          </a:solidFill>
          <a:ln/>
        </p:spPr>
      </p:sp>
      <p:sp>
        <p:nvSpPr>
          <p:cNvPr id="4" name="Text 2"/>
          <p:cNvSpPr/>
          <p:nvPr/>
        </p:nvSpPr>
        <p:spPr>
          <a:xfrm>
            <a:off x="365760" y="109728"/>
            <a:ext cx="76809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2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משפחה עם 1–3 ילדים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365760" y="109728"/>
            <a:ext cx="914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200" dirty="0">
                <a:solidFill>
                  <a:srgbClr val="9AA5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5/8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7589520" y="960120"/>
            <a:ext cx="1097280" cy="320040"/>
          </a:xfrm>
          <a:prstGeom prst="roundRect">
            <a:avLst>
              <a:gd name="adj" fmla="val 14286"/>
            </a:avLst>
          </a:prstGeom>
          <a:solidFill>
            <a:srgbClr val="A12C3B"/>
          </a:solidFill>
          <a:ln/>
        </p:spPr>
        <p:txBody>
          <a:bodyPr wrap="square" rtlCol="0" anchor="ctr"/>
          <a:lstStyle/>
          <a:p>
            <a:pPr rtl="1"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חובה לבדוק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457200" y="914400"/>
            <a:ext cx="694944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rtl="1" algn="r" indent="0" marL="0">
              <a:buNone/>
            </a:pPr>
            <a:r>
              <a:rPr lang="en-US" sz="2000" b="1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‏פתיחת תיק עוסק פטור או מורשה מול מע״מ, מס הכנסה וביטוח לאומי‏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457200" y="1783080"/>
            <a:ext cx="8229600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rtl="1" algn="r" indent="0" marL="0">
              <a:buNone/>
            </a:pPr>
            <a:r>
              <a:rPr lang="en-US" sz="14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‏כל מי שמתחיל לקבל כסף על שירות/מכירה חייב לפתוח תיק עוסק מול מע"מ, מס הכנסה וביטוח לאומי לפני תחילת פעילות.‏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457200" y="3497580"/>
            <a:ext cx="8229600" cy="1234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buNone/>
            </a:pPr>
            <a:r>
              <a:rPr lang="en-US" sz="1200" b="1" dirty="0">
                <a:solidFill>
                  <a:srgbClr val="C889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טיפ:  </a:t>
            </a:r>
            <a:pPr algn="r" indent="0" marL="0">
              <a:buNone/>
            </a:pPr>
            <a:r>
              <a:rPr lang="en-US" sz="12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‏טיפ זהב של בקלות ⭐: לפני שבוחרים עוסק פטור או מורשה, כתבו במשפט אחד מה מוכרים, למי, ובכמה צפוי המחזור השנתי.‏</a:t>
            </a:r>
            <a:endParaRPr lang="en-US" sz="1200" dirty="0"/>
          </a:p>
        </p:txBody>
      </p:sp>
      <p:sp>
        <p:nvSpPr>
          <p:cNvPr id="10" name="Text 8"/>
          <p:cNvSpPr/>
          <p:nvPr/>
        </p:nvSpPr>
        <p:spPr>
          <a:xfrm>
            <a:off x="457200" y="4759452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900" dirty="0">
                <a:solidFill>
                  <a:srgbClr val="9AA5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רשות המסים - מע״מ ומס הכנסה / ביטוח לאומי</a:t>
            </a:r>
            <a:endParaRPr lang="en-US" sz="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EAF0F1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28016" cy="685800"/>
          </a:xfrm>
          <a:prstGeom prst="rect">
            <a:avLst/>
          </a:prstGeom>
          <a:solidFill>
            <a:srgbClr val="008C99"/>
          </a:solidFill>
          <a:ln/>
        </p:spPr>
      </p:sp>
      <p:sp>
        <p:nvSpPr>
          <p:cNvPr id="4" name="Text 2"/>
          <p:cNvSpPr/>
          <p:nvPr/>
        </p:nvSpPr>
        <p:spPr>
          <a:xfrm>
            <a:off x="365760" y="109728"/>
            <a:ext cx="76809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2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משפחה עם 1–3 ילדים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365760" y="109728"/>
            <a:ext cx="914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200" dirty="0">
                <a:solidFill>
                  <a:srgbClr val="9AA5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6/8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7589520" y="960120"/>
            <a:ext cx="1097280" cy="320040"/>
          </a:xfrm>
          <a:prstGeom prst="roundRect">
            <a:avLst>
              <a:gd name="adj" fmla="val 14286"/>
            </a:avLst>
          </a:prstGeom>
          <a:solidFill>
            <a:srgbClr val="A12C3B"/>
          </a:solidFill>
          <a:ln/>
        </p:spPr>
        <p:txBody>
          <a:bodyPr wrap="square" rtlCol="0" anchor="ctr"/>
          <a:lstStyle/>
          <a:p>
            <a:pPr rtl="1"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חובה לבדוק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457200" y="914400"/>
            <a:ext cx="694944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rtl="1" algn="r" indent="0" marL="0">
              <a:buNone/>
            </a:pPr>
            <a:r>
              <a:rPr lang="en-US" sz="2000" b="1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‏השתתפות בשכר לימוד למעונות יום ומשפחתונים בפיקוח משרד העבודה‏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457200" y="1783080"/>
            <a:ext cx="8229600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rtl="1" algn="r" indent="0" marL="0">
              <a:buNone/>
            </a:pPr>
            <a:r>
              <a:rPr lang="en-US" sz="14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‏ילד קטן עד גיל 2 שנים 9 חודשים במעון יום? הגש בקשה לסבסוד שכר לימוד ממשרד העבודה — חובה לבדוק‏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457200" y="2834640"/>
            <a:ext cx="8229600" cy="566928"/>
          </a:xfrm>
          <a:prstGeom prst="roundRect">
            <a:avLst>
              <a:gd name="adj" fmla="val 9677"/>
            </a:avLst>
          </a:prstGeom>
          <a:solidFill>
            <a:srgbClr val="F4F6F7"/>
          </a:solidFill>
          <a:ln w="9525">
            <a:solidFill>
              <a:srgbClr val="D9E0E2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40080" y="2834640"/>
            <a:ext cx="786384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400" b="1" dirty="0">
                <a:solidFill>
                  <a:srgbClr val="008C9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מה מקבלים:  </a:t>
            </a:r>
            <a:pPr algn="r" indent="0" marL="0">
              <a:buNone/>
            </a:pPr>
            <a:r>
              <a:rPr lang="en-US" sz="1400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‏‏400–2,500 ₪‏ הנחה/חודש‏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457200" y="3547872"/>
            <a:ext cx="8229600" cy="11841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buNone/>
            </a:pPr>
            <a:r>
              <a:rPr lang="en-US" sz="1200" b="1" dirty="0">
                <a:solidFill>
                  <a:srgbClr val="C889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טיפ:  </a:t>
            </a:r>
            <a:pPr algn="r" indent="0" marL="0">
              <a:buNone/>
            </a:pPr>
            <a:r>
              <a:rPr lang="en-US" sz="12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‏הטיפ החשוב ביותר הוא לא להמתין לסוף השנה. מגישים בקשה מיד אחרי שיש אישור רישום למסגרת, עוקבים אחרי הודעות SMS ודוא״ל, ומשלימים חוסרים מהר.‏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457200" y="4759452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900" dirty="0">
                <a:solidFill>
                  <a:srgbClr val="9AA5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משרד העבודה / האגף לעידוד תעסוקת הורים</a:t>
            </a:r>
            <a:endParaRPr lang="en-US" sz="9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EAF0F1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28016" cy="685800"/>
          </a:xfrm>
          <a:prstGeom prst="rect">
            <a:avLst/>
          </a:prstGeom>
          <a:solidFill>
            <a:srgbClr val="008C99"/>
          </a:solidFill>
          <a:ln/>
        </p:spPr>
      </p:sp>
      <p:sp>
        <p:nvSpPr>
          <p:cNvPr id="4" name="Text 2"/>
          <p:cNvSpPr/>
          <p:nvPr/>
        </p:nvSpPr>
        <p:spPr>
          <a:xfrm>
            <a:off x="365760" y="109728"/>
            <a:ext cx="76809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2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משפחה עם 1–3 ילדים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365760" y="109728"/>
            <a:ext cx="914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200" dirty="0">
                <a:solidFill>
                  <a:srgbClr val="9AA5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7/8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7589520" y="960120"/>
            <a:ext cx="1097280" cy="320040"/>
          </a:xfrm>
          <a:prstGeom prst="roundRect">
            <a:avLst>
              <a:gd name="adj" fmla="val 14286"/>
            </a:avLst>
          </a:prstGeom>
          <a:solidFill>
            <a:srgbClr val="A12C3B"/>
          </a:solidFill>
          <a:ln/>
        </p:spPr>
        <p:txBody>
          <a:bodyPr wrap="square" rtlCol="0" anchor="ctr"/>
          <a:lstStyle/>
          <a:p>
            <a:pPr rtl="1"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חובה לבדוק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457200" y="914400"/>
            <a:ext cx="694944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rtl="1" algn="r" indent="0" marL="0">
              <a:buNone/>
            </a:pPr>
            <a:r>
              <a:rPr lang="en-US" sz="2000" b="1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‏תוכנית חיסכון לכל ילד - פתיחה, בחירת מסלול והכפלת הפקדה‏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457200" y="1783080"/>
            <a:ext cx="8229600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rtl="1" algn="r" indent="0" marL="0">
              <a:buNone/>
            </a:pPr>
            <a:r>
              <a:rPr lang="en-US" sz="14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‏הורה לילד הזכאי לקצבת ילדים — כדאי לבחור מסלול חיסכון ולשקול הכפלת ההפקדה בתוך 6 חודשים מהלידה.‏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457200" y="2834640"/>
            <a:ext cx="8229600" cy="566928"/>
          </a:xfrm>
          <a:prstGeom prst="roundRect">
            <a:avLst>
              <a:gd name="adj" fmla="val 9677"/>
            </a:avLst>
          </a:prstGeom>
          <a:solidFill>
            <a:srgbClr val="F4F6F7"/>
          </a:solidFill>
          <a:ln w="9525">
            <a:solidFill>
              <a:srgbClr val="D9E0E2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40080" y="2834640"/>
            <a:ext cx="786384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400" b="1" dirty="0">
                <a:solidFill>
                  <a:srgbClr val="008C9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מה מקבלים:  </a:t>
            </a:r>
            <a:pPr algn="r" indent="0" marL="0">
              <a:buNone/>
            </a:pPr>
            <a:r>
              <a:rPr lang="en-US" sz="1400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‏‏58 ₪‏/חודש לביטוח לאומי + אפשרות להכפלה ל-‏116 ₪‏/חודש‏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457200" y="3547872"/>
            <a:ext cx="8229600" cy="11841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buNone/>
            </a:pPr>
            <a:r>
              <a:rPr lang="en-US" sz="1200" b="1" dirty="0">
                <a:solidFill>
                  <a:srgbClr val="C889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טיפ:  </a:t>
            </a:r>
            <a:pPr algn="r" indent="0" marL="0">
              <a:buNone/>
            </a:pPr>
            <a:r>
              <a:rPr lang="en-US" sz="12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‏במשפחות עם כמה ילדים לא מספיק לבדוק רק את התינוק החדש. כדאי לפתוח רשימה של כל הילדים ולציין לכל אחד: איפה החיסכון, באיזה מסלול, האם ההפקדה מוכפלת.‏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457200" y="4759452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900" dirty="0">
                <a:solidFill>
                  <a:srgbClr val="9AA5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המוסד לביטוח לאומי; רשות שוק ההון ומשרד האוצר בהיבטי הגופים המנהלים; הבנק או קופת הגמל שנבחרו לניהול החיסכון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>בקלות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משפחה עם 1–3 ילדים — מדריך זכויות</dc:title>
  <dc:subject>PptxGenJS Presentation</dc:subject>
  <dc:creator>Perplexity Computer</dc:creator>
  <cp:lastModifiedBy>Perplexity Computer</cp:lastModifiedBy>
  <cp:revision>1</cp:revision>
  <dcterms:created xsi:type="dcterms:W3CDTF">2026-07-07T11:00:59Z</dcterms:created>
  <dcterms:modified xsi:type="dcterms:W3CDTF">2026-07-07T11:00:59Z</dcterms:modified>
</cp:coreProperties>
</file>